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59" r:id="rId9"/>
    <p:sldId id="260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8" r:id="rId32"/>
    <p:sldId id="292" r:id="rId33"/>
    <p:sldId id="289" r:id="rId34"/>
    <p:sldId id="286" r:id="rId35"/>
    <p:sldId id="287" r:id="rId36"/>
    <p:sldId id="290" r:id="rId37"/>
    <p:sldId id="291" r:id="rId38"/>
    <p:sldId id="293" r:id="rId39"/>
    <p:sldId id="295" r:id="rId40"/>
    <p:sldId id="294" r:id="rId41"/>
    <p:sldId id="296" r:id="rId42"/>
    <p:sldId id="297" r:id="rId4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8CAE"/>
    <a:srgbClr val="092A67"/>
    <a:srgbClr val="F5CE31"/>
    <a:srgbClr val="003B7A"/>
    <a:srgbClr val="026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71062" autoAdjust="0"/>
  </p:normalViewPr>
  <p:slideViewPr>
    <p:cSldViewPr snapToGrid="0">
      <p:cViewPr>
        <p:scale>
          <a:sx n="108" d="100"/>
          <a:sy n="108" d="100"/>
        </p:scale>
        <p:origin x="-78" y="-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0E59F-BCDF-B547-B5F0-80FB1F5C358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A576A-462E-B247-814C-32E8FA05C3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53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http://giasutinhoc.vn/phat-trien-app-android/media-player-trong-android-bai-4/</a:t>
            </a:r>
          </a:p>
          <a:p>
            <a:r>
              <a:rPr lang="en-US" dirty="0" smtClean="0"/>
              <a:t>http://laptrinhandroid.vn/media-player-trong-android/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A576A-462E-B247-814C-32E8FA05C3D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73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A576A-462E-B247-814C-32E8FA05C3D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61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A576A-462E-B247-814C-32E8FA05C3D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86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A576A-462E-B247-814C-32E8FA05C3D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43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A576A-462E-B247-814C-32E8FA05C3D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91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A576A-462E-B247-814C-32E8FA05C3D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5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762" y="641838"/>
            <a:ext cx="7675684" cy="2703025"/>
          </a:xfrm>
        </p:spPr>
        <p:txBody>
          <a:bodyPr anchor="b">
            <a:normAutofit/>
          </a:bodyPr>
          <a:lstStyle>
            <a:lvl1pPr algn="r">
              <a:defRPr sz="4800" b="1">
                <a:solidFill>
                  <a:srgbClr val="003B7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762" y="3602037"/>
            <a:ext cx="7666892" cy="1998663"/>
          </a:xfrm>
        </p:spPr>
        <p:txBody>
          <a:bodyPr>
            <a:normAutofit/>
          </a:bodyPr>
          <a:lstStyle>
            <a:lvl1pPr marL="0" indent="0" algn="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29763" y="3475566"/>
            <a:ext cx="7675683" cy="0"/>
          </a:xfrm>
          <a:prstGeom prst="line">
            <a:avLst/>
          </a:prstGeom>
          <a:ln>
            <a:solidFill>
              <a:srgbClr val="003B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60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757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349689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64294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AutoShape 32"/>
          <p:cNvSpPr>
            <a:spLocks noChangeArrowheads="1"/>
          </p:cNvSpPr>
          <p:nvPr userDrawn="1"/>
        </p:nvSpPr>
        <p:spPr bwMode="gray">
          <a:xfrm>
            <a:off x="3352800" y="4956171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val 34"/>
          <p:cNvSpPr>
            <a:spLocks noChangeArrowheads="1"/>
          </p:cNvSpPr>
          <p:nvPr userDrawn="1"/>
        </p:nvSpPr>
        <p:spPr bwMode="gray">
          <a:xfrm>
            <a:off x="3276600" y="5089521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5526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7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500921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825710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785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65992"/>
            <a:ext cx="4629150" cy="53950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144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54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376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5520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5520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25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8976"/>
            <a:ext cx="7886700" cy="1057275"/>
          </a:xfrm>
        </p:spPr>
        <p:txBody>
          <a:bodyPr>
            <a:noAutofit/>
          </a:bodyPr>
          <a:lstStyle>
            <a:lvl1pPr algn="ctr">
              <a:defRPr sz="52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218160" y="1602778"/>
            <a:ext cx="6711950" cy="4079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556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8650" y="488976"/>
            <a:ext cx="7886700" cy="1057275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>
              <a:defRPr sz="5200" b="1" cap="none" spc="50">
                <a:ln w="11430"/>
                <a:solidFill>
                  <a:schemeClr val="accent2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6" y="1778718"/>
            <a:ext cx="4448606" cy="2295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723292" y="4314788"/>
            <a:ext cx="5715000" cy="1474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579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35369"/>
            <a:ext cx="7886700" cy="426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71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6" y="3873501"/>
            <a:ext cx="8501743" cy="1781175"/>
          </a:xfrm>
        </p:spPr>
        <p:txBody>
          <a:bodyPr anchor="ctr"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3657600"/>
          </a:xfrm>
          <a:prstGeom prst="rect">
            <a:avLst/>
          </a:prstGeom>
          <a:solidFill>
            <a:srgbClr val="003B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FITlogo.png"/>
          <p:cNvPicPr>
            <a:picLocks noChangeAspect="1"/>
          </p:cNvPicPr>
          <p:nvPr userDrawn="1"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7559">
            <a:off x="6062648" y="-224663"/>
            <a:ext cx="3524140" cy="46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6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825"/>
            <a:ext cx="3886200" cy="4321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827"/>
            <a:ext cx="3886200" cy="4321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4346890" y="5715002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05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89063"/>
            <a:ext cx="3868340" cy="91452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18480"/>
            <a:ext cx="3868340" cy="3385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89063"/>
            <a:ext cx="3887391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18480"/>
            <a:ext cx="3887391" cy="3385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 userDrawn="1"/>
        </p:nvSpPr>
        <p:spPr>
          <a:xfrm>
            <a:off x="4336004" y="5704117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5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5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7"/>
          <p:cNvSpPr>
            <a:spLocks noChangeShapeType="1"/>
          </p:cNvSpPr>
          <p:nvPr userDrawn="1"/>
        </p:nvSpPr>
        <p:spPr bwMode="auto">
          <a:xfrm>
            <a:off x="2894946" y="2708000"/>
            <a:ext cx="480054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7"/>
          <p:cNvSpPr>
            <a:spLocks noChangeShapeType="1"/>
          </p:cNvSpPr>
          <p:nvPr userDrawn="1"/>
        </p:nvSpPr>
        <p:spPr bwMode="auto">
          <a:xfrm>
            <a:off x="2806365" y="4114465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41240" y="2007220"/>
            <a:ext cx="417152" cy="60702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39"/>
            <a:ext cx="452386" cy="588891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01476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491795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Line 6"/>
          <p:cNvSpPr>
            <a:spLocks noChangeShapeType="1"/>
          </p:cNvSpPr>
          <p:nvPr userDrawn="1"/>
        </p:nvSpPr>
        <p:spPr bwMode="auto">
          <a:xfrm flipV="1">
            <a:off x="2526250" y="2703602"/>
            <a:ext cx="341385" cy="191163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40221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2485283" y="4574276"/>
            <a:ext cx="382351" cy="218473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178616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AutoShape 22"/>
          <p:cNvSpPr>
            <a:spLocks noChangeArrowheads="1"/>
          </p:cNvSpPr>
          <p:nvPr userDrawn="1"/>
        </p:nvSpPr>
        <p:spPr bwMode="gray">
          <a:xfrm>
            <a:off x="3352800" y="2467185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314186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190363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Oval 27"/>
          <p:cNvSpPr>
            <a:spLocks noChangeArrowheads="1"/>
          </p:cNvSpPr>
          <p:nvPr userDrawn="1"/>
        </p:nvSpPr>
        <p:spPr bwMode="gray">
          <a:xfrm>
            <a:off x="3276600" y="2600535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28791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AutoShape 29"/>
          <p:cNvSpPr>
            <a:spLocks noChangeArrowheads="1"/>
          </p:cNvSpPr>
          <p:nvPr userDrawn="1"/>
        </p:nvSpPr>
        <p:spPr bwMode="gray">
          <a:xfrm>
            <a:off x="3352800" y="5239198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val 31"/>
          <p:cNvSpPr>
            <a:spLocks noChangeArrowheads="1"/>
          </p:cNvSpPr>
          <p:nvPr userDrawn="1"/>
        </p:nvSpPr>
        <p:spPr bwMode="gray">
          <a:xfrm>
            <a:off x="3263900" y="5377310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AutoShape 32"/>
          <p:cNvSpPr>
            <a:spLocks noChangeArrowheads="1"/>
          </p:cNvSpPr>
          <p:nvPr userDrawn="1"/>
        </p:nvSpPr>
        <p:spPr bwMode="gray">
          <a:xfrm>
            <a:off x="3352800" y="4560176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val 34"/>
          <p:cNvSpPr>
            <a:spLocks noChangeArrowheads="1"/>
          </p:cNvSpPr>
          <p:nvPr userDrawn="1"/>
        </p:nvSpPr>
        <p:spPr bwMode="gray">
          <a:xfrm>
            <a:off x="3276600" y="4693526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18424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4" name="Text Placeholder 140"/>
          <p:cNvSpPr>
            <a:spLocks noGrp="1"/>
          </p:cNvSpPr>
          <p:nvPr>
            <p:ph type="body" sz="quarter" idx="11" hasCustomPrompt="1"/>
          </p:nvPr>
        </p:nvSpPr>
        <p:spPr>
          <a:xfrm>
            <a:off x="3660537" y="2524445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19763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6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529580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7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4613221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8" name="AutoShape 24"/>
          <p:cNvSpPr>
            <a:spLocks noChangeArrowheads="1"/>
          </p:cNvSpPr>
          <p:nvPr userDrawn="1"/>
        </p:nvSpPr>
        <p:spPr bwMode="gray">
          <a:xfrm>
            <a:off x="3351820" y="3854115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Oval 28"/>
          <p:cNvSpPr>
            <a:spLocks noChangeArrowheads="1"/>
          </p:cNvSpPr>
          <p:nvPr userDrawn="1"/>
        </p:nvSpPr>
        <p:spPr bwMode="gray">
          <a:xfrm>
            <a:off x="3278795" y="4000165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 Placeholder 140"/>
          <p:cNvSpPr>
            <a:spLocks noGrp="1"/>
          </p:cNvSpPr>
          <p:nvPr>
            <p:ph type="body" sz="quarter" idx="15" hasCustomPrompt="1"/>
          </p:nvPr>
        </p:nvSpPr>
        <p:spPr>
          <a:xfrm>
            <a:off x="3665668" y="3909889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43" name="Line 7"/>
          <p:cNvSpPr>
            <a:spLocks noChangeShapeType="1"/>
          </p:cNvSpPr>
          <p:nvPr userDrawn="1"/>
        </p:nvSpPr>
        <p:spPr bwMode="auto">
          <a:xfrm>
            <a:off x="2869831" y="4799410"/>
            <a:ext cx="480054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Line 6"/>
          <p:cNvSpPr>
            <a:spLocks noChangeShapeType="1"/>
          </p:cNvSpPr>
          <p:nvPr userDrawn="1"/>
        </p:nvSpPr>
        <p:spPr bwMode="auto">
          <a:xfrm flipV="1">
            <a:off x="2673350" y="299524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Line 7"/>
          <p:cNvSpPr>
            <a:spLocks noChangeShapeType="1"/>
          </p:cNvSpPr>
          <p:nvPr userDrawn="1"/>
        </p:nvSpPr>
        <p:spPr bwMode="auto">
          <a:xfrm>
            <a:off x="2749550" y="3757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Line 8"/>
          <p:cNvSpPr>
            <a:spLocks noChangeShapeType="1"/>
          </p:cNvSpPr>
          <p:nvPr userDrawn="1"/>
        </p:nvSpPr>
        <p:spPr bwMode="auto">
          <a:xfrm flipV="1">
            <a:off x="2673350" y="448700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1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5" name="AutoShape 22"/>
          <p:cNvSpPr>
            <a:spLocks noChangeArrowheads="1"/>
          </p:cNvSpPr>
          <p:nvPr userDrawn="1"/>
        </p:nvSpPr>
        <p:spPr bwMode="gray">
          <a:xfrm>
            <a:off x="3352800" y="27539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7" name="AutoShape 24"/>
          <p:cNvSpPr>
            <a:spLocks noChangeArrowheads="1"/>
          </p:cNvSpPr>
          <p:nvPr userDrawn="1"/>
        </p:nvSpPr>
        <p:spPr bwMode="gray">
          <a:xfrm>
            <a:off x="3349625" y="349689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9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0" name="Oval 27"/>
          <p:cNvSpPr>
            <a:spLocks noChangeArrowheads="1"/>
          </p:cNvSpPr>
          <p:nvPr userDrawn="1"/>
        </p:nvSpPr>
        <p:spPr bwMode="gray">
          <a:xfrm>
            <a:off x="3276600" y="2887290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1" name="Oval 28"/>
          <p:cNvSpPr>
            <a:spLocks noChangeArrowheads="1"/>
          </p:cNvSpPr>
          <p:nvPr userDrawn="1"/>
        </p:nvSpPr>
        <p:spPr bwMode="gray">
          <a:xfrm>
            <a:off x="3276600" y="364294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2" name="AutoShape 29"/>
          <p:cNvSpPr>
            <a:spLocks noChangeArrowheads="1"/>
          </p:cNvSpPr>
          <p:nvPr userDrawn="1"/>
        </p:nvSpPr>
        <p:spPr bwMode="gray">
          <a:xfrm>
            <a:off x="3352800" y="4228728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4" name="Oval 31"/>
          <p:cNvSpPr>
            <a:spLocks noChangeArrowheads="1"/>
          </p:cNvSpPr>
          <p:nvPr userDrawn="1"/>
        </p:nvSpPr>
        <p:spPr bwMode="gray">
          <a:xfrm>
            <a:off x="3263900" y="4366840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5" name="AutoShape 32"/>
          <p:cNvSpPr>
            <a:spLocks noChangeArrowheads="1"/>
          </p:cNvSpPr>
          <p:nvPr userDrawn="1"/>
        </p:nvSpPr>
        <p:spPr bwMode="gray">
          <a:xfrm>
            <a:off x="3352800" y="4956171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7" name="Oval 34"/>
          <p:cNvSpPr>
            <a:spLocks noChangeArrowheads="1"/>
          </p:cNvSpPr>
          <p:nvPr userDrawn="1"/>
        </p:nvSpPr>
        <p:spPr bwMode="gray">
          <a:xfrm>
            <a:off x="3276600" y="5089521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1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2" name="Text Placeholder 140"/>
          <p:cNvSpPr>
            <a:spLocks noGrp="1"/>
          </p:cNvSpPr>
          <p:nvPr>
            <p:ph type="body" sz="quarter" idx="11" hasCustomPrompt="1"/>
          </p:nvPr>
        </p:nvSpPr>
        <p:spPr>
          <a:xfrm>
            <a:off x="3660537" y="2811200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3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5526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4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428533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5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500921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1047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mv="urn:schemas-microsoft-com:mac:vml"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22972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 flipV="1">
            <a:off x="2673350" y="4319952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296937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11542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AutoShape 29"/>
          <p:cNvSpPr>
            <a:spLocks noChangeArrowheads="1"/>
          </p:cNvSpPr>
          <p:nvPr userDrawn="1"/>
        </p:nvSpPr>
        <p:spPr bwMode="gray">
          <a:xfrm>
            <a:off x="3352800" y="4949672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val 31"/>
          <p:cNvSpPr>
            <a:spLocks noChangeArrowheads="1"/>
          </p:cNvSpPr>
          <p:nvPr userDrawn="1"/>
        </p:nvSpPr>
        <p:spPr bwMode="gray">
          <a:xfrm>
            <a:off x="3263900" y="5087784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0251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6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5006280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44" name="AutoShape 24"/>
          <p:cNvSpPr>
            <a:spLocks noChangeArrowheads="1"/>
          </p:cNvSpPr>
          <p:nvPr userDrawn="1"/>
        </p:nvSpPr>
        <p:spPr bwMode="gray">
          <a:xfrm>
            <a:off x="3352561" y="4053722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Oval 28"/>
          <p:cNvSpPr>
            <a:spLocks noChangeArrowheads="1"/>
          </p:cNvSpPr>
          <p:nvPr userDrawn="1"/>
        </p:nvSpPr>
        <p:spPr bwMode="gray">
          <a:xfrm>
            <a:off x="3279536" y="4199772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6409" y="410949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19886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35369"/>
            <a:ext cx="7886700" cy="426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89434" y="6334489"/>
            <a:ext cx="9275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accent2"/>
                </a:solidFill>
                <a:latin typeface="Arial Narrow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5719" y="63298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2"/>
                </a:solidFill>
                <a:latin typeface="Arial Narrow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27" y="6175630"/>
            <a:ext cx="9144000" cy="682370"/>
          </a:xfrm>
          <a:prstGeom prst="rect">
            <a:avLst/>
          </a:prstGeom>
          <a:solidFill>
            <a:srgbClr val="003B7A"/>
          </a:solidFill>
          <a:ln>
            <a:solidFill>
              <a:srgbClr val="003B7A"/>
            </a:solidFill>
          </a:ln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anual Input 7"/>
          <p:cNvSpPr/>
          <p:nvPr/>
        </p:nvSpPr>
        <p:spPr>
          <a:xfrm rot="16200000" flipV="1">
            <a:off x="1397977" y="4624751"/>
            <a:ext cx="844058" cy="364001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88" y="6159045"/>
            <a:ext cx="2190446" cy="5905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1220" y="6190527"/>
            <a:ext cx="1933187" cy="453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5948" y="6237174"/>
            <a:ext cx="2845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92A67"/>
                </a:solidFill>
              </a:rPr>
              <a:t>FACULTY OF INFORMATION TECHNOLOGY</a:t>
            </a:r>
          </a:p>
          <a:p>
            <a:r>
              <a:rPr lang="en-US" sz="1100" b="1" dirty="0">
                <a:solidFill>
                  <a:srgbClr val="092A67"/>
                </a:solidFill>
              </a:rPr>
              <a:t>THU DUC COLLEGE OF TECHNOLOGY</a:t>
            </a:r>
          </a:p>
        </p:txBody>
      </p:sp>
      <p:pic>
        <p:nvPicPr>
          <p:cNvPr id="15" name="Picture 14" descr="cdiologo_white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725" y="6228382"/>
            <a:ext cx="676275" cy="568071"/>
          </a:xfrm>
          <a:prstGeom prst="rect">
            <a:avLst/>
          </a:prstGeom>
        </p:spPr>
      </p:pic>
      <p:pic>
        <p:nvPicPr>
          <p:cNvPr id="17" name="Picture 16" descr="tdc_logo_white.png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8" y="6224952"/>
            <a:ext cx="437945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5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5" r:id="rId7"/>
    <p:sldLayoutId id="2147483662" r:id="rId8"/>
    <p:sldLayoutId id="2147483663" r:id="rId9"/>
    <p:sldLayoutId id="214748366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3B7A"/>
          </a:solidFill>
          <a:latin typeface="Arial Narrow" pitchFamily="34" charset="0"/>
          <a:ea typeface="+mj-ea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q"/>
        <a:defRPr sz="3200" b="1" kern="1200" baseline="0">
          <a:solidFill>
            <a:schemeClr val="accent2"/>
          </a:solidFill>
          <a:latin typeface="Arial Narrow" pitchFamily="34" charset="0"/>
          <a:ea typeface="+mn-ea"/>
          <a:cs typeface="+mn-cs"/>
        </a:defRPr>
      </a:lvl1pPr>
      <a:lvl2pPr marL="808038" indent="-350838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v"/>
        <a:defRPr sz="2800" kern="1200" baseline="0">
          <a:solidFill>
            <a:schemeClr val="accent1">
              <a:lumMod val="75000"/>
            </a:schemeClr>
          </a:solidFill>
          <a:latin typeface="Arial Narrow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 baseline="0">
          <a:solidFill>
            <a:schemeClr val="accent2"/>
          </a:solidFill>
          <a:latin typeface="Arial Narrow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2000" kern="1200" baseline="0">
          <a:solidFill>
            <a:schemeClr val="accent1">
              <a:lumMod val="75000"/>
            </a:schemeClr>
          </a:solidFill>
          <a:latin typeface="Arial Narrow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accent2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schemas.android.com/apk/res-auto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 Hebrew" charset="-79"/>
                <a:ea typeface="Arial Hebrew" charset="-79"/>
                <a:cs typeface="Arial Hebrew" charset="-79"/>
              </a:rPr>
              <a:t>THIẾT KẾ GIAO DIỆN NÂNG CAO TRONG ANDROID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II</a:t>
            </a:r>
          </a:p>
          <a:p>
            <a:r>
              <a:rPr lang="en-US" dirty="0"/>
              <a:t>Tiêu Kim Cương</a:t>
            </a:r>
          </a:p>
        </p:txBody>
      </p:sp>
    </p:spTree>
    <p:extLst>
      <p:ext uri="{BB962C8B-B14F-4D97-AF65-F5344CB8AC3E}">
        <p14:creationId xmlns:p14="http://schemas.microsoft.com/office/powerpoint/2010/main" val="3571978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r>
              <a:rPr lang="en-US" dirty="0"/>
              <a:t> How to do that …</a:t>
            </a:r>
          </a:p>
          <a:p>
            <a:pPr lvl="1"/>
            <a:r>
              <a:rPr lang="en-US" dirty="0"/>
              <a:t>Preparation: Images set of the design control</a:t>
            </a:r>
          </a:p>
          <a:p>
            <a:pPr lvl="2"/>
            <a:r>
              <a:rPr lang="en-US" dirty="0"/>
              <a:t>4 Images for the normal state of the control’s buttons</a:t>
            </a:r>
          </a:p>
          <a:p>
            <a:pPr lvl="2"/>
            <a:r>
              <a:rPr lang="en-US" dirty="0"/>
              <a:t>4 Image for their selected and pressed state</a:t>
            </a:r>
          </a:p>
          <a:p>
            <a:pPr lvl="1"/>
            <a:r>
              <a:rPr lang="en-US" dirty="0"/>
              <a:t>Define 4 selectors for the control’s buttons</a:t>
            </a:r>
          </a:p>
          <a:p>
            <a:pPr lvl="2"/>
            <a:r>
              <a:rPr lang="en-US" dirty="0"/>
              <a:t>Each selector defines 3 states: normal, pressed, selected</a:t>
            </a:r>
          </a:p>
          <a:p>
            <a:pPr lvl="1"/>
            <a:r>
              <a:rPr lang="en-US" dirty="0"/>
              <a:t>Create a layout for the music player’s control</a:t>
            </a:r>
          </a:p>
          <a:p>
            <a:pPr lvl="2"/>
            <a:r>
              <a:rPr lang="en-US" dirty="0"/>
              <a:t>Linear layout as the group view of our new control</a:t>
            </a:r>
          </a:p>
          <a:p>
            <a:pPr lvl="2"/>
            <a:r>
              <a:rPr lang="en-US" dirty="0"/>
              <a:t>4 Image views as 4 music player’s buttons</a:t>
            </a:r>
          </a:p>
          <a:p>
            <a:pPr lvl="3"/>
            <a:r>
              <a:rPr lang="en-US" dirty="0"/>
              <a:t>The control must resize to fit it’s parent</a:t>
            </a:r>
          </a:p>
          <a:p>
            <a:pPr lvl="3"/>
            <a:r>
              <a:rPr lang="en-US" dirty="0"/>
              <a:t>Respond to the click event</a:t>
            </a:r>
          </a:p>
        </p:txBody>
      </p:sp>
    </p:spTree>
    <p:extLst>
      <p:ext uri="{BB962C8B-B14F-4D97-AF65-F5344CB8AC3E}">
        <p14:creationId xmlns:p14="http://schemas.microsoft.com/office/powerpoint/2010/main" val="388771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r>
              <a:rPr lang="en-US" dirty="0"/>
              <a:t> How to do that …</a:t>
            </a:r>
          </a:p>
          <a:p>
            <a:pPr lvl="1"/>
            <a:r>
              <a:rPr lang="en-US" dirty="0"/>
              <a:t>Define common attributes of the buttons as style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Define the control’s layout with this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19534E2-AC39-1E42-BA9D-0FC3F270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249065"/>
            <a:ext cx="5334000" cy="138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D0EB48-F846-514B-A5A7-AE34BAB02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65" y="4070194"/>
            <a:ext cx="6515100" cy="211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69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r>
              <a:rPr lang="en-US" dirty="0"/>
              <a:t> How to do that …</a:t>
            </a:r>
          </a:p>
          <a:p>
            <a:pPr lvl="1"/>
            <a:r>
              <a:rPr lang="en-US" dirty="0"/>
              <a:t>Define code Java for the control</a:t>
            </a:r>
          </a:p>
          <a:p>
            <a:pPr lvl="2"/>
            <a:r>
              <a:rPr lang="en-US" dirty="0"/>
              <a:t>Because our control is grouped by a Linear layout</a:t>
            </a:r>
          </a:p>
          <a:p>
            <a:pPr lvl="3"/>
            <a:r>
              <a:rPr lang="en-US" dirty="0"/>
              <a:t>Our control view is extended from the </a:t>
            </a:r>
            <a:r>
              <a:rPr lang="en-US" dirty="0" err="1"/>
              <a:t>LinearLayout</a:t>
            </a:r>
            <a:r>
              <a:rPr lang="en-US" dirty="0"/>
              <a:t> class</a:t>
            </a:r>
          </a:p>
          <a:p>
            <a:pPr lvl="2"/>
            <a:r>
              <a:rPr lang="en-US" dirty="0"/>
              <a:t>Define the constructors of our custom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7A298B1-FB83-894B-916F-6B243EB97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89" y="3474861"/>
            <a:ext cx="6980062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09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r>
              <a:rPr lang="en-US" dirty="0"/>
              <a:t> How to do that …</a:t>
            </a:r>
          </a:p>
          <a:p>
            <a:pPr lvl="1"/>
            <a:r>
              <a:rPr lang="en-US" dirty="0"/>
              <a:t>Define code Java for the control (continues)</a:t>
            </a:r>
          </a:p>
          <a:p>
            <a:pPr lvl="2"/>
            <a:r>
              <a:rPr lang="en-US" dirty="0"/>
              <a:t>Inflate the defined layout to the control, handle click 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35C94E6-C869-044D-B6B2-1711FD37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1" y="2768604"/>
            <a:ext cx="7429500" cy="313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0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r>
              <a:rPr lang="en-US" dirty="0"/>
              <a:t> How to do that …</a:t>
            </a:r>
          </a:p>
          <a:p>
            <a:pPr lvl="1"/>
            <a:r>
              <a:rPr lang="en-US" dirty="0"/>
              <a:t>Define code Java for the control (continues)</a:t>
            </a:r>
          </a:p>
          <a:p>
            <a:pPr lvl="2"/>
            <a:r>
              <a:rPr lang="en-US" dirty="0"/>
              <a:t>Handle the clicked event: Change state to </a:t>
            </a:r>
            <a:r>
              <a:rPr lang="en-US" b="1" dirty="0"/>
              <a:t>selected</a:t>
            </a:r>
            <a:r>
              <a:rPr lang="en-US" dirty="0"/>
              <a:t> state each time one button is pressed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9942E62-E65E-B049-A3D3-35C39335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76" y="3086110"/>
            <a:ext cx="67691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50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r>
              <a:rPr lang="en-US" dirty="0"/>
              <a:t> How to do that …</a:t>
            </a:r>
          </a:p>
          <a:p>
            <a:pPr lvl="1"/>
            <a:r>
              <a:rPr lang="en-US" dirty="0"/>
              <a:t>Define code Java for the control (continues)</a:t>
            </a:r>
          </a:p>
          <a:p>
            <a:pPr lvl="2"/>
            <a:r>
              <a:rPr lang="en-US" dirty="0"/>
              <a:t>Define functions of the control: Using Interface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Define a method to set functions to a music player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36F3E11-2245-C34F-8618-63307B62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56" y="2772128"/>
            <a:ext cx="3632200" cy="135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E6A8B8-B62A-8D4F-A967-2DBB10947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078" y="4756158"/>
            <a:ext cx="6651272" cy="72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07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r>
              <a:rPr lang="en-US" dirty="0"/>
              <a:t> How to do that …</a:t>
            </a:r>
          </a:p>
          <a:p>
            <a:pPr lvl="1"/>
            <a:r>
              <a:rPr lang="en-US" dirty="0"/>
              <a:t>Define code Java for the control (continues)</a:t>
            </a:r>
          </a:p>
          <a:p>
            <a:pPr lvl="2"/>
            <a:r>
              <a:rPr lang="en-US" dirty="0"/>
              <a:t>Binding each button to corresponding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B854825-98B2-0143-8800-5E3E54923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47" y="2686755"/>
            <a:ext cx="4795661" cy="331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38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r>
              <a:rPr lang="en-US" dirty="0"/>
              <a:t> How to do that …</a:t>
            </a:r>
          </a:p>
          <a:p>
            <a:pPr lvl="1"/>
            <a:r>
              <a:rPr lang="en-US" dirty="0"/>
              <a:t>Using the new control in an activity (Like a view)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A7BB378-8A0D-4A4F-A7AF-76EA50B1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28" y="2322696"/>
            <a:ext cx="65151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71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r>
              <a:rPr lang="en-US" dirty="0"/>
              <a:t> How to do that …</a:t>
            </a:r>
          </a:p>
          <a:p>
            <a:pPr lvl="1"/>
            <a:r>
              <a:rPr lang="en-US" dirty="0"/>
              <a:t>Define control’s functions in the activity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F7CE74-A60A-D54B-91DD-065E99D5F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67" y="2371725"/>
            <a:ext cx="7770283" cy="352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4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r>
              <a:rPr lang="en-US" dirty="0"/>
              <a:t> How to do that …</a:t>
            </a:r>
          </a:p>
          <a:p>
            <a:pPr lvl="1"/>
            <a:r>
              <a:rPr lang="en-US" dirty="0"/>
              <a:t>And use it in the </a:t>
            </a:r>
            <a:r>
              <a:rPr lang="en-US" dirty="0" err="1"/>
              <a:t>onCreate</a:t>
            </a:r>
            <a:r>
              <a:rPr lang="en-US" dirty="0"/>
              <a:t>()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Change the layout size of the control and run…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8D0B1A4-28E9-1E4B-A144-AF2FA57BC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371725"/>
            <a:ext cx="6502400" cy="664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60C7FD6-C3BA-4A45-9F77-8CA9D6113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3607045"/>
            <a:ext cx="5842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8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VÀ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93541"/>
            <a:ext cx="8035290" cy="46060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Style</a:t>
            </a:r>
          </a:p>
          <a:p>
            <a:pPr lvl="1"/>
            <a:r>
              <a:rPr lang="en-US" dirty="0"/>
              <a:t>Styles are collections of view attribute customizations</a:t>
            </a:r>
          </a:p>
          <a:p>
            <a:pPr lvl="2"/>
            <a:r>
              <a:rPr lang="en-US" dirty="0"/>
              <a:t>text size or background color</a:t>
            </a:r>
            <a:r>
              <a:rPr lang="mr-IN" dirty="0"/>
              <a:t>…</a:t>
            </a:r>
            <a:r>
              <a:rPr lang="en-US" dirty="0"/>
              <a:t>, that should be applied to multiple views throughout the application</a:t>
            </a:r>
          </a:p>
          <a:p>
            <a:r>
              <a:rPr lang="en-US" dirty="0"/>
              <a:t> Theme</a:t>
            </a:r>
          </a:p>
          <a:p>
            <a:pPr lvl="1"/>
            <a:r>
              <a:rPr lang="en-US" dirty="0"/>
              <a:t>Grouping multiple styles together in a global element</a:t>
            </a:r>
          </a:p>
          <a:p>
            <a:pPr lvl="1"/>
            <a:r>
              <a:rPr lang="en-US" dirty="0"/>
              <a:t>Apply to an entire context (Activity or application)</a:t>
            </a:r>
          </a:p>
          <a:p>
            <a:pPr lvl="1"/>
            <a:r>
              <a:rPr lang="en-US" dirty="0"/>
              <a:t>Defines styles that should apply to all the views within a defined context</a:t>
            </a:r>
          </a:p>
          <a:p>
            <a:pPr lvl="1"/>
            <a:r>
              <a:rPr lang="en-US" dirty="0"/>
              <a:t>Every activity has a theme applied to it</a:t>
            </a:r>
          </a:p>
          <a:p>
            <a:pPr lvl="1"/>
            <a:r>
              <a:rPr lang="en-US" dirty="0"/>
              <a:t>Style and Theme are defined in values/</a:t>
            </a:r>
            <a:r>
              <a:rPr lang="en-US" dirty="0" err="1"/>
              <a:t>styles.xml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13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5160562" cy="458518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Android views: not enough</a:t>
            </a:r>
          </a:p>
          <a:p>
            <a:pPr lvl="1" algn="just"/>
            <a:r>
              <a:rPr lang="en-US" dirty="0"/>
              <a:t>Custom waiting control</a:t>
            </a:r>
          </a:p>
          <a:p>
            <a:pPr lvl="1" algn="just"/>
            <a:r>
              <a:rPr lang="en-US" dirty="0"/>
              <a:t>Pie chart control</a:t>
            </a:r>
          </a:p>
          <a:p>
            <a:pPr lvl="1" algn="just"/>
            <a:r>
              <a:rPr lang="en-US" dirty="0"/>
              <a:t>Snake game…</a:t>
            </a:r>
          </a:p>
          <a:p>
            <a:pPr algn="just"/>
            <a:r>
              <a:rPr lang="en-US" dirty="0"/>
              <a:t>Waiting control</a:t>
            </a:r>
          </a:p>
          <a:p>
            <a:pPr lvl="1" algn="just"/>
            <a:r>
              <a:rPr lang="en-US" dirty="0"/>
              <a:t>New control to wait something</a:t>
            </a:r>
          </a:p>
          <a:p>
            <a:pPr lvl="2" algn="just"/>
            <a:r>
              <a:rPr lang="en-US" dirty="0"/>
              <a:t>Completely new view</a:t>
            </a:r>
          </a:p>
          <a:p>
            <a:pPr lvl="2" algn="just"/>
            <a:r>
              <a:rPr lang="en-US" dirty="0"/>
              <a:t>Adding some more attributes</a:t>
            </a:r>
          </a:p>
          <a:p>
            <a:pPr lvl="2" algn="just"/>
            <a:r>
              <a:rPr lang="en-US" dirty="0"/>
              <a:t>Behave like an android widget</a:t>
            </a:r>
          </a:p>
          <a:p>
            <a:pPr lvl="2" algn="just"/>
            <a:r>
              <a:rPr lang="en-US" dirty="0"/>
              <a:t>Must resize like other views</a:t>
            </a:r>
          </a:p>
          <a:p>
            <a:pPr lvl="2" algn="just"/>
            <a:r>
              <a:rPr lang="en-US" dirty="0"/>
              <a:t>Create the view from scratch</a:t>
            </a:r>
          </a:p>
          <a:p>
            <a:pPr lvl="2" algn="just"/>
            <a:endParaRPr lang="en-US" dirty="0"/>
          </a:p>
          <a:p>
            <a:pPr lvl="1" algn="just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6A1ECCC-2B1E-C642-9426-BE2A3B7B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212" y="1256596"/>
            <a:ext cx="2726138" cy="464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87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How to do that…</a:t>
            </a:r>
          </a:p>
          <a:p>
            <a:pPr lvl="1" algn="just"/>
            <a:r>
              <a:rPr lang="en-US" dirty="0"/>
              <a:t>Create a Java class extending from View class</a:t>
            </a:r>
          </a:p>
          <a:p>
            <a:pPr lvl="1" algn="just"/>
            <a:r>
              <a:rPr lang="en-US" dirty="0"/>
              <a:t>Must ourselves define at least constructors, </a:t>
            </a:r>
            <a:r>
              <a:rPr lang="en-US" dirty="0" err="1"/>
              <a:t>onDraw</a:t>
            </a:r>
            <a:r>
              <a:rPr lang="en-US" dirty="0"/>
              <a:t>() and </a:t>
            </a:r>
            <a:r>
              <a:rPr lang="en-US" dirty="0" err="1"/>
              <a:t>onMeasure</a:t>
            </a:r>
            <a:r>
              <a:rPr lang="en-US" dirty="0"/>
              <a:t>() of the view</a:t>
            </a:r>
          </a:p>
          <a:p>
            <a:pPr lvl="2" algn="just"/>
            <a:r>
              <a:rPr lang="en-US" dirty="0"/>
              <a:t>Constructors to initiate the object view</a:t>
            </a:r>
          </a:p>
          <a:p>
            <a:pPr lvl="2" algn="just"/>
            <a:r>
              <a:rPr lang="en-US" dirty="0" err="1"/>
              <a:t>onMeasure</a:t>
            </a:r>
            <a:r>
              <a:rPr lang="en-US" dirty="0"/>
              <a:t>(): Must call </a:t>
            </a:r>
            <a:r>
              <a:rPr lang="en-US" dirty="0" err="1"/>
              <a:t>setMeasuredDimension</a:t>
            </a:r>
            <a:r>
              <a:rPr lang="en-US" dirty="0"/>
              <a:t>() to setup the size of our new view. Must adapt to each type of layout (</a:t>
            </a:r>
            <a:r>
              <a:rPr lang="en-US" dirty="0" err="1"/>
              <a:t>wrap_content</a:t>
            </a:r>
            <a:r>
              <a:rPr lang="en-US" dirty="0"/>
              <a:t>, </a:t>
            </a:r>
            <a:r>
              <a:rPr lang="en-US" dirty="0" err="1"/>
              <a:t>match_parent</a:t>
            </a:r>
            <a:r>
              <a:rPr lang="en-US" dirty="0"/>
              <a:t>,…)</a:t>
            </a:r>
          </a:p>
          <a:p>
            <a:pPr lvl="2" algn="just"/>
            <a:r>
              <a:rPr lang="en-US" dirty="0" err="1"/>
              <a:t>onDraw</a:t>
            </a:r>
            <a:r>
              <a:rPr lang="en-US" dirty="0"/>
              <a:t>(): Must draw whatever that we want to show on the screen (a ball circles)</a:t>
            </a:r>
          </a:p>
          <a:p>
            <a:pPr lvl="2" algn="just"/>
            <a:r>
              <a:rPr lang="en-US" dirty="0"/>
              <a:t>Use it like other android view</a:t>
            </a:r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240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How to do that…</a:t>
            </a:r>
          </a:p>
          <a:p>
            <a:pPr lvl="1"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28D9675-61AA-2548-A417-796E19B97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17510"/>
            <a:ext cx="7886700" cy="421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71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How to do that…</a:t>
            </a:r>
          </a:p>
          <a:p>
            <a:pPr lvl="1" algn="just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5C11461-0407-EE4E-B08B-476003BE7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395" y="1835639"/>
            <a:ext cx="6489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57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53066"/>
            <a:ext cx="7886700" cy="478648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How to do that…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 err="1"/>
              <a:t>MeasureSpec</a:t>
            </a:r>
            <a:endParaRPr lang="en-US" dirty="0"/>
          </a:p>
          <a:p>
            <a:pPr lvl="1" algn="just"/>
            <a:r>
              <a:rPr lang="en-US" dirty="0"/>
              <a:t>EXACTLY: The parent has determined an exact size for the child</a:t>
            </a:r>
          </a:p>
          <a:p>
            <a:pPr lvl="1" algn="just"/>
            <a:r>
              <a:rPr lang="en-US" dirty="0"/>
              <a:t>AT_MOST: The child can be as large as it wants up to the specified size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ACCFE96-BC9A-EE47-9F79-32D400FEE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17" y="1686274"/>
            <a:ext cx="6288616" cy="26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97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8469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How to do that…</a:t>
            </a:r>
          </a:p>
          <a:p>
            <a:pPr lvl="1" algn="just"/>
            <a:r>
              <a:rPr lang="en-US" dirty="0"/>
              <a:t>Draw the ball circling: Many problems</a:t>
            </a:r>
          </a:p>
          <a:p>
            <a:pPr lvl="2" algn="just"/>
            <a:r>
              <a:rPr lang="en-US" dirty="0"/>
              <a:t>Load image from file (not draw with paint)</a:t>
            </a:r>
          </a:p>
          <a:p>
            <a:pPr lvl="2" algn="just"/>
            <a:r>
              <a:rPr lang="en-US" dirty="0"/>
              <a:t>The ball image and size of the circle is dependent from the size of the view in it’s parent view</a:t>
            </a:r>
          </a:p>
          <a:p>
            <a:pPr lvl="3" algn="just"/>
            <a:r>
              <a:rPr lang="en-US" dirty="0"/>
              <a:t>Must load and redraw the ball with a specified size</a:t>
            </a:r>
          </a:p>
          <a:p>
            <a:pPr lvl="2" algn="just"/>
            <a:r>
              <a:rPr lang="en-US" dirty="0"/>
              <a:t> The ball is circling on time</a:t>
            </a:r>
          </a:p>
          <a:p>
            <a:pPr lvl="3" algn="just"/>
            <a:r>
              <a:rPr lang="en-US" dirty="0"/>
              <a:t>Must have another thread to redraw the ball on time: Big problem with Thread in Java =&gt; Must use Handler class in Android</a:t>
            </a:r>
          </a:p>
          <a:p>
            <a:pPr lvl="3" algn="just"/>
            <a:r>
              <a:rPr lang="en-US" dirty="0"/>
              <a:t>Call </a:t>
            </a:r>
            <a:r>
              <a:rPr lang="en-US" dirty="0" err="1"/>
              <a:t>postInvalidate</a:t>
            </a:r>
            <a:r>
              <a:rPr lang="en-US" dirty="0"/>
              <a:t>() or invalidate() method to ask android system to redraw the view each time the ball moving</a:t>
            </a:r>
          </a:p>
          <a:p>
            <a:pPr lvl="3" algn="just"/>
            <a:r>
              <a:rPr lang="en-US" dirty="0"/>
              <a:t>The ball is moving only when it is activated</a:t>
            </a:r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35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8469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How to do that…</a:t>
            </a:r>
          </a:p>
          <a:p>
            <a:pPr lvl="1" algn="just"/>
            <a:r>
              <a:rPr lang="en-US" dirty="0"/>
              <a:t>Draw the ball circling: Implementation of </a:t>
            </a:r>
            <a:r>
              <a:rPr lang="en-US" dirty="0" err="1"/>
              <a:t>runTimer</a:t>
            </a:r>
            <a:r>
              <a:rPr lang="en-US" dirty="0"/>
              <a:t>()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r>
              <a:rPr lang="en-US" dirty="0"/>
              <a:t>The ball is moving after each 1 millisecond: It circles an angle of </a:t>
            </a:r>
            <a:r>
              <a:rPr lang="en-US" dirty="0" err="1"/>
              <a:t>anpha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248C4C1-B2D1-8B48-BB6E-701BEF409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494" y="2324100"/>
            <a:ext cx="51943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44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7886700" cy="458469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How to do that…</a:t>
            </a:r>
          </a:p>
          <a:p>
            <a:pPr lvl="1" algn="just"/>
            <a:r>
              <a:rPr lang="en-US" dirty="0"/>
              <a:t>Draw the ball circling: Implementation of </a:t>
            </a:r>
            <a:r>
              <a:rPr lang="en-US" dirty="0" err="1"/>
              <a:t>onDraw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CC9AB5C-8854-9E4D-84CA-B2B7B4377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48088"/>
            <a:ext cx="7886700" cy="363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0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7886700" cy="458469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How to do that…</a:t>
            </a:r>
          </a:p>
          <a:p>
            <a:pPr lvl="1" algn="just"/>
            <a:r>
              <a:rPr lang="en-US" dirty="0"/>
              <a:t>Adding more attributes to the view</a:t>
            </a:r>
          </a:p>
          <a:p>
            <a:pPr lvl="2" algn="just"/>
            <a:r>
              <a:rPr lang="en-US" dirty="0"/>
              <a:t>The circle color and the circle thickness</a:t>
            </a:r>
          </a:p>
          <a:p>
            <a:pPr lvl="1" algn="just"/>
            <a:r>
              <a:rPr lang="en-US" dirty="0"/>
              <a:t>Create </a:t>
            </a:r>
            <a:r>
              <a:rPr lang="en-US" dirty="0" err="1"/>
              <a:t>attrs.xml</a:t>
            </a:r>
            <a:r>
              <a:rPr lang="en-US" dirty="0"/>
              <a:t> file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r>
              <a:rPr lang="en-US" dirty="0"/>
              <a:t>Getting these attributes from the layout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D7CCFE-3A8E-D244-A902-EBBC7ACB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56" y="3223683"/>
            <a:ext cx="4876800" cy="74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415338A-26C6-1E44-A318-1535032F2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73" y="4599972"/>
            <a:ext cx="8244417" cy="169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83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7886700" cy="458469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How to do that…</a:t>
            </a:r>
          </a:p>
          <a:p>
            <a:pPr lvl="1" algn="just"/>
            <a:r>
              <a:rPr lang="en-US" dirty="0"/>
              <a:t>Using the custom attributes in the layout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/>
              <a:t>Adding our view to app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D26AFE6-1F1C-304F-9B92-5444F6A9A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42" y="3265316"/>
            <a:ext cx="52070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803257B-A6FC-1F4D-BF1E-E33D16FEA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30" y="2384068"/>
            <a:ext cx="6489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1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VÀ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234" y="1409701"/>
            <a:ext cx="4883145" cy="448993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 How to design this layout?</a:t>
            </a:r>
          </a:p>
          <a:p>
            <a:pPr lvl="1" algn="just"/>
            <a:r>
              <a:rPr lang="en-US" dirty="0"/>
              <a:t>Customization of the bar</a:t>
            </a:r>
          </a:p>
          <a:p>
            <a:pPr lvl="1" algn="just"/>
            <a:r>
              <a:rPr lang="en-US" dirty="0"/>
              <a:t>Repeat of many attributes of all the buttons</a:t>
            </a:r>
          </a:p>
          <a:p>
            <a:pPr lvl="1" algn="just"/>
            <a:r>
              <a:rPr lang="en-US" dirty="0"/>
              <a:t>It makes the program more complicated</a:t>
            </a:r>
          </a:p>
          <a:p>
            <a:pPr lvl="1" algn="just"/>
            <a:r>
              <a:rPr lang="en-US" dirty="0"/>
              <a:t>It is better if we group these attributes in our own style and reuse it in the layout with the tag: style=“@style/Name of our defined style”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A2E6F7-41F5-7D42-B95F-9C2D26A95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039" y="1409701"/>
            <a:ext cx="2938651" cy="462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36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Recycler View and Card 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7886700" cy="4584699"/>
          </a:xfrm>
        </p:spPr>
        <p:txBody>
          <a:bodyPr>
            <a:normAutofit/>
          </a:bodyPr>
          <a:lstStyle/>
          <a:p>
            <a:pPr algn="just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4ABE5882-7D90-D149-A965-AD00FEC7309A}"/>
              </a:ext>
            </a:extLst>
          </p:cNvPr>
          <p:cNvGrpSpPr/>
          <p:nvPr/>
        </p:nvGrpSpPr>
        <p:grpSpPr>
          <a:xfrm>
            <a:off x="628650" y="1398412"/>
            <a:ext cx="7886700" cy="4584699"/>
            <a:chOff x="628650" y="1398412"/>
            <a:chExt cx="7886700" cy="45846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D2BD1165-A6A9-254A-8A77-0E4141E96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1398412"/>
              <a:ext cx="3706283" cy="2781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7E35E158-D02E-174B-B853-DA83728C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8444" y="1398412"/>
              <a:ext cx="3886906" cy="45846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ADAB8D3A-00BD-5842-83F1-424D38715D21}"/>
                </a:ext>
              </a:extLst>
            </p:cNvPr>
            <p:cNvSpPr txBox="1"/>
            <p:nvPr/>
          </p:nvSpPr>
          <p:spPr>
            <a:xfrm>
              <a:off x="857956" y="4459112"/>
              <a:ext cx="144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/>
                <a:t>Normal </a:t>
              </a:r>
              <a:r>
                <a:rPr lang="en-US" sz="1400" b="1" dirty="0" err="1"/>
                <a:t>ListView</a:t>
              </a:r>
              <a:endParaRPr lang="en-US" sz="14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70AA26D1-82BB-1748-94C5-AACEAE0A5D8C}"/>
                </a:ext>
              </a:extLst>
            </p:cNvPr>
            <p:cNvSpPr txBox="1"/>
            <p:nvPr/>
          </p:nvSpPr>
          <p:spPr>
            <a:xfrm>
              <a:off x="835378" y="5060287"/>
              <a:ext cx="35334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/>
                <a:t>This is a recycler view containing two card views. Each card view contains the name and image of a pizza </a:t>
              </a:r>
            </a:p>
          </p:txBody>
        </p:sp>
        <p:sp>
          <p:nvSpPr>
            <p:cNvPr id="11" name="Notched Right Arrow 10">
              <a:extLst>
                <a:ext uri="{FF2B5EF4-FFF2-40B4-BE49-F238E27FC236}">
                  <a16:creationId xmlns:a16="http://schemas.microsoft.com/office/drawing/2014/main" xmlns="" id="{C49827E4-1A66-EE4F-A30F-7ED1DAA7F579}"/>
                </a:ext>
              </a:extLst>
            </p:cNvPr>
            <p:cNvSpPr/>
            <p:nvPr/>
          </p:nvSpPr>
          <p:spPr>
            <a:xfrm rot="16200000">
              <a:off x="1421084" y="4295558"/>
              <a:ext cx="317127" cy="131843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Notched Right Arrow 11">
              <a:extLst>
                <a:ext uri="{FF2B5EF4-FFF2-40B4-BE49-F238E27FC236}">
                  <a16:creationId xmlns:a16="http://schemas.microsoft.com/office/drawing/2014/main" xmlns="" id="{4B846970-CD95-B246-B8E4-0B412B1DB335}"/>
                </a:ext>
              </a:extLst>
            </p:cNvPr>
            <p:cNvSpPr/>
            <p:nvPr/>
          </p:nvSpPr>
          <p:spPr>
            <a:xfrm rot="20339033">
              <a:off x="3247187" y="4777399"/>
              <a:ext cx="1418916" cy="116643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3281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Recycler View and Card 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7886700" cy="458469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Something about Recycler view</a:t>
            </a:r>
          </a:p>
          <a:p>
            <a:pPr lvl="1" algn="just"/>
            <a:r>
              <a:rPr lang="en-US" dirty="0"/>
              <a:t>Introduced in Android 5.0 (API level 21)</a:t>
            </a:r>
          </a:p>
          <a:p>
            <a:pPr lvl="1" algn="just"/>
            <a:r>
              <a:rPr lang="en-US" dirty="0"/>
              <a:t>Improvement of List view</a:t>
            </a:r>
          </a:p>
          <a:p>
            <a:pPr lvl="1" algn="just"/>
            <a:r>
              <a:rPr lang="en-US" dirty="0"/>
              <a:t>Extend </a:t>
            </a:r>
            <a:r>
              <a:rPr lang="en-US" dirty="0" err="1"/>
              <a:t>ViewGroup</a:t>
            </a:r>
            <a:r>
              <a:rPr lang="en-US" dirty="0"/>
              <a:t> and displays a list of child views</a:t>
            </a:r>
          </a:p>
          <a:p>
            <a:pPr lvl="1" algn="just"/>
            <a:r>
              <a:rPr lang="en-US" dirty="0"/>
              <a:t>Action model of </a:t>
            </a:r>
            <a:r>
              <a:rPr lang="en-US" dirty="0" err="1"/>
              <a:t>RecyclerView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8F83BA4-8B21-E040-8530-19AD0E316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3937000"/>
            <a:ext cx="70485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51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Recycler View and Card 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68730"/>
            <a:ext cx="7886700" cy="488061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Something about Recycler view</a:t>
            </a:r>
          </a:p>
          <a:p>
            <a:pPr lvl="1" algn="just"/>
            <a:r>
              <a:rPr lang="en-US" dirty="0"/>
              <a:t>Be able to scroll horizontally (Difficult with </a:t>
            </a:r>
            <a:r>
              <a:rPr lang="en-US" dirty="0" err="1"/>
              <a:t>Listview</a:t>
            </a:r>
            <a:r>
              <a:rPr lang="en-US" dirty="0"/>
              <a:t>)</a:t>
            </a:r>
          </a:p>
          <a:p>
            <a:pPr lvl="1" algn="just"/>
            <a:r>
              <a:rPr lang="en-US" dirty="0"/>
              <a:t>Integration with View Holders</a:t>
            </a:r>
          </a:p>
          <a:p>
            <a:pPr lvl="1" algn="just"/>
            <a:r>
              <a:rPr lang="en-US" dirty="0"/>
              <a:t>Animation when Adding, Updating and Deleting items</a:t>
            </a:r>
          </a:p>
          <a:p>
            <a:pPr lvl="1" algn="just"/>
            <a:r>
              <a:rPr lang="en-US" dirty="0"/>
              <a:t>Notifying adapter</a:t>
            </a:r>
          </a:p>
          <a:p>
            <a:pPr lvl="2"/>
            <a:r>
              <a:rPr lang="en-US" dirty="0" err="1"/>
              <a:t>notifyDataSetChanged</a:t>
            </a:r>
            <a:r>
              <a:rPr lang="en-US" dirty="0"/>
              <a:t>(), </a:t>
            </a:r>
            <a:r>
              <a:rPr lang="en-US" dirty="0" err="1"/>
              <a:t>notifyItemInserted</a:t>
            </a:r>
            <a:r>
              <a:rPr lang="en-US" dirty="0"/>
              <a:t>(), </a:t>
            </a:r>
            <a:r>
              <a:rPr lang="en-US" dirty="0" err="1"/>
              <a:t>notifyItemRemoved</a:t>
            </a:r>
            <a:r>
              <a:rPr lang="en-US" dirty="0"/>
              <a:t>(), and </a:t>
            </a:r>
            <a:r>
              <a:rPr lang="en-US" dirty="0" err="1"/>
              <a:t>notifyItemChanged</a:t>
            </a:r>
            <a:r>
              <a:rPr lang="en-US" dirty="0"/>
              <a:t>()</a:t>
            </a:r>
          </a:p>
          <a:p>
            <a:pPr lvl="1" algn="just"/>
            <a:r>
              <a:rPr lang="en-US" dirty="0"/>
              <a:t>Must create an adapter to fill data into it</a:t>
            </a:r>
          </a:p>
          <a:p>
            <a:pPr lvl="2" algn="just"/>
            <a:r>
              <a:rPr lang="en-US" dirty="0"/>
              <a:t>Subclass of the </a:t>
            </a:r>
            <a:r>
              <a:rPr lang="en-US" dirty="0" err="1"/>
              <a:t>RecyclerView.Adapter</a:t>
            </a:r>
            <a:r>
              <a:rPr lang="en-US" dirty="0"/>
              <a:t> class</a:t>
            </a:r>
          </a:p>
          <a:p>
            <a:pPr lvl="3" algn="just"/>
            <a:r>
              <a:rPr lang="en-US" dirty="0"/>
              <a:t>Create views for each list item</a:t>
            </a:r>
          </a:p>
          <a:p>
            <a:pPr lvl="3" algn="just"/>
            <a:r>
              <a:rPr lang="en-US" dirty="0"/>
              <a:t>Replace their contents when each item in the data set is no longer visible</a:t>
            </a:r>
          </a:p>
          <a:p>
            <a:pPr lvl="2" algn="just"/>
            <a:r>
              <a:rPr lang="en-US" dirty="0"/>
              <a:t>Each adapter</a:t>
            </a:r>
          </a:p>
          <a:p>
            <a:pPr lvl="3" algn="just"/>
            <a:r>
              <a:rPr lang="en-US" dirty="0"/>
              <a:t>Specify what type of data the adapter should work with</a:t>
            </a:r>
          </a:p>
          <a:p>
            <a:pPr lvl="3" algn="just"/>
            <a:r>
              <a:rPr lang="en-US" dirty="0"/>
              <a:t>Create the views</a:t>
            </a:r>
          </a:p>
          <a:p>
            <a:pPr lvl="3" algn="just"/>
            <a:r>
              <a:rPr lang="en-US" dirty="0"/>
              <a:t>Bind the data to the views</a:t>
            </a:r>
          </a:p>
        </p:txBody>
      </p:sp>
    </p:spTree>
    <p:extLst>
      <p:ext uri="{BB962C8B-B14F-4D97-AF65-F5344CB8AC3E}">
        <p14:creationId xmlns:p14="http://schemas.microsoft.com/office/powerpoint/2010/main" val="2426858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Recycler View and Card 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7886700" cy="458469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Something about Recycler view</a:t>
            </a:r>
          </a:p>
          <a:p>
            <a:pPr lvl="1" algn="just"/>
            <a:r>
              <a:rPr lang="en-US" dirty="0"/>
              <a:t>Firstly, recycler view creates set of view holders</a:t>
            </a:r>
          </a:p>
          <a:p>
            <a:pPr lvl="1" algn="just"/>
            <a:r>
              <a:rPr lang="en-US" dirty="0"/>
              <a:t>Each time the user scrolls the recycler view: recycler view will take one of the view holders in its pool and call </a:t>
            </a:r>
            <a:r>
              <a:rPr lang="en-US" dirty="0" err="1"/>
              <a:t>onBindViewHolder</a:t>
            </a:r>
            <a:r>
              <a:rPr lang="en-US" dirty="0"/>
              <a:t>() to fill new data to it</a:t>
            </a:r>
          </a:p>
          <a:p>
            <a:pPr algn="just"/>
            <a:r>
              <a:rPr lang="en-US" dirty="0"/>
              <a:t>Something about </a:t>
            </a:r>
            <a:r>
              <a:rPr lang="en-US" dirty="0" err="1"/>
              <a:t>Cardview</a:t>
            </a:r>
            <a:endParaRPr lang="en-US" dirty="0"/>
          </a:p>
          <a:p>
            <a:pPr lvl="1" algn="just"/>
            <a:r>
              <a:rPr lang="en-US" dirty="0"/>
              <a:t>Improvement of complex and custom </a:t>
            </a:r>
            <a:r>
              <a:rPr lang="en-US" dirty="0" err="1"/>
              <a:t>listview</a:t>
            </a:r>
            <a:r>
              <a:rPr lang="en-US" dirty="0"/>
              <a:t> items</a:t>
            </a:r>
          </a:p>
          <a:p>
            <a:pPr lvl="2" algn="just"/>
            <a:r>
              <a:rPr lang="en-US" dirty="0"/>
              <a:t>Pre-defined </a:t>
            </a:r>
            <a:r>
              <a:rPr lang="en-US" dirty="0" err="1"/>
              <a:t>ViewGroup</a:t>
            </a:r>
            <a:endParaRPr lang="en-US" dirty="0"/>
          </a:p>
          <a:p>
            <a:pPr lvl="2" algn="just"/>
            <a:r>
              <a:rPr lang="en-US" dirty="0"/>
              <a:t>Extend </a:t>
            </a:r>
            <a:r>
              <a:rPr lang="en-US" dirty="0" err="1"/>
              <a:t>FrameLayout</a:t>
            </a:r>
            <a:r>
              <a:rPr lang="en-US" dirty="0"/>
              <a:t> with some added attributes</a:t>
            </a:r>
          </a:p>
          <a:p>
            <a:pPr lvl="2" algn="just"/>
            <a:r>
              <a:rPr lang="en-US" dirty="0"/>
              <a:t>Some benefits</a:t>
            </a:r>
          </a:p>
          <a:p>
            <a:pPr lvl="3" algn="just"/>
            <a:r>
              <a:rPr lang="en-US" dirty="0"/>
              <a:t>Shadow</a:t>
            </a:r>
          </a:p>
          <a:p>
            <a:pPr lvl="3" algn="just"/>
            <a:r>
              <a:rPr lang="en-US" dirty="0"/>
              <a:t>Rounded corners… </a:t>
            </a:r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51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Recycler View and Card 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7886700" cy="4584699"/>
          </a:xfrm>
        </p:spPr>
        <p:txBody>
          <a:bodyPr>
            <a:normAutofit/>
          </a:bodyPr>
          <a:lstStyle/>
          <a:p>
            <a:pPr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3E3A8B-B9E3-3D46-9D09-6FC5C7A5E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98412"/>
            <a:ext cx="7886700" cy="458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67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Recycler View and Card 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7886700" cy="458469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Create a </a:t>
            </a:r>
            <a:r>
              <a:rPr lang="en-US" dirty="0" err="1"/>
              <a:t>RecyclerView</a:t>
            </a:r>
            <a:r>
              <a:rPr lang="en-US" dirty="0"/>
              <a:t> adapter</a:t>
            </a:r>
          </a:p>
          <a:p>
            <a:pPr lvl="1" algn="just"/>
            <a:r>
              <a:rPr lang="en-US" dirty="0"/>
              <a:t>Extends the </a:t>
            </a:r>
            <a:r>
              <a:rPr lang="en-US" dirty="0" err="1"/>
              <a:t>RecyclerView.Adapter</a:t>
            </a:r>
            <a:r>
              <a:rPr lang="en-US" dirty="0"/>
              <a:t> class</a:t>
            </a:r>
          </a:p>
          <a:p>
            <a:pPr lvl="1" algn="just"/>
            <a:r>
              <a:rPr lang="en-US" dirty="0"/>
              <a:t>The </a:t>
            </a:r>
            <a:r>
              <a:rPr lang="en-US" dirty="0" err="1"/>
              <a:t>getItemCount</a:t>
            </a:r>
            <a:r>
              <a:rPr lang="en-US" dirty="0"/>
              <a:t>(): Return the number of data items</a:t>
            </a:r>
          </a:p>
          <a:p>
            <a:pPr lvl="1" algn="just"/>
            <a:r>
              <a:rPr lang="en-US" dirty="0" err="1"/>
              <a:t>onCreateViewHolder</a:t>
            </a:r>
            <a:r>
              <a:rPr lang="en-US" dirty="0"/>
              <a:t>(): Create the view items of list</a:t>
            </a:r>
          </a:p>
          <a:p>
            <a:pPr lvl="1" algn="just"/>
            <a:r>
              <a:rPr lang="en-US" dirty="0" err="1"/>
              <a:t>onBindViewHolder</a:t>
            </a:r>
            <a:r>
              <a:rPr lang="en-US" dirty="0"/>
              <a:t>(): Set the values inside the views</a:t>
            </a:r>
          </a:p>
          <a:p>
            <a:pPr lvl="1" algn="just"/>
            <a:r>
              <a:rPr lang="en-US" dirty="0"/>
              <a:t>Define yourself </a:t>
            </a:r>
            <a:r>
              <a:rPr lang="en-US" dirty="0" err="1"/>
              <a:t>ViewHolder</a:t>
            </a:r>
            <a:r>
              <a:rPr lang="en-US" dirty="0"/>
              <a:t> (inner class of adapter)</a:t>
            </a:r>
          </a:p>
          <a:p>
            <a:pPr lvl="1" algn="just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F50CFDC-9597-0947-A784-BCB9D5AA8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4206239"/>
            <a:ext cx="6297930" cy="177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92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Recycler View and Card 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7886700" cy="458469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Create a </a:t>
            </a:r>
            <a:r>
              <a:rPr lang="en-US" dirty="0" err="1"/>
              <a:t>RecyclerView</a:t>
            </a:r>
            <a:r>
              <a:rPr lang="en-US" dirty="0"/>
              <a:t> adapter</a:t>
            </a:r>
          </a:p>
          <a:p>
            <a:pPr lvl="1" algn="just"/>
            <a:r>
              <a:rPr lang="en-US" dirty="0"/>
              <a:t>Create the </a:t>
            </a:r>
            <a:r>
              <a:rPr lang="en-US" dirty="0" err="1"/>
              <a:t>ViewHolders</a:t>
            </a:r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r>
              <a:rPr lang="en-US" dirty="0"/>
              <a:t>Binding data when user scrolls the recycler view</a:t>
            </a:r>
          </a:p>
          <a:p>
            <a:pPr lvl="2" algn="just"/>
            <a:r>
              <a:rPr lang="en-US" dirty="0"/>
              <a:t>Define the </a:t>
            </a:r>
            <a:r>
              <a:rPr lang="en-US" dirty="0" err="1"/>
              <a:t>onBindViewHolder</a:t>
            </a:r>
            <a:r>
              <a:rPr lang="en-US" dirty="0"/>
              <a:t>()</a:t>
            </a:r>
          </a:p>
          <a:p>
            <a:pPr lvl="2" algn="just"/>
            <a:r>
              <a:rPr lang="en-US" dirty="0"/>
              <a:t>Called whenever the recycler view needs to display data</a:t>
            </a:r>
          </a:p>
          <a:p>
            <a:pPr lvl="2" algn="just"/>
            <a:r>
              <a:rPr lang="en-US" dirty="0"/>
              <a:t>Two parameters: view holder and position of data item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FB8FCCC-6CCE-3446-B14B-A4D1DEFAA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90" y="2387106"/>
            <a:ext cx="7429500" cy="178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78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Recycler View and Card 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7886700" cy="458469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Create a </a:t>
            </a:r>
            <a:r>
              <a:rPr lang="en-US" dirty="0" err="1"/>
              <a:t>RecyclerView</a:t>
            </a:r>
            <a:r>
              <a:rPr lang="en-US" dirty="0"/>
              <a:t> adapter</a:t>
            </a:r>
          </a:p>
          <a:p>
            <a:pPr lvl="1" algn="just"/>
            <a:r>
              <a:rPr lang="en-US" dirty="0"/>
              <a:t>Binding data when user scrolls the recycler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796F09C-63C3-E144-A95B-EF73ED21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55686"/>
            <a:ext cx="7886700" cy="31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20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Recycler View and Card 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8115300" cy="458469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Create a </a:t>
            </a:r>
            <a:r>
              <a:rPr lang="en-US" dirty="0" err="1"/>
              <a:t>RecyclerView</a:t>
            </a:r>
            <a:r>
              <a:rPr lang="en-US" dirty="0"/>
              <a:t> in Activity</a:t>
            </a:r>
          </a:p>
          <a:p>
            <a:pPr lvl="1" algn="just"/>
            <a:r>
              <a:rPr lang="en-US" dirty="0"/>
              <a:t>Define main layout</a:t>
            </a:r>
          </a:p>
          <a:p>
            <a:pPr lvl="2" algn="just"/>
            <a:r>
              <a:rPr lang="en-US" dirty="0"/>
              <a:t>Layout of android.support.v7.widget.RecyclerView</a:t>
            </a:r>
          </a:p>
          <a:p>
            <a:pPr lvl="1" algn="just"/>
            <a:r>
              <a:rPr lang="en-US" dirty="0"/>
              <a:t>Create data source of the list</a:t>
            </a:r>
          </a:p>
          <a:p>
            <a:pPr lvl="2" algn="just"/>
            <a:r>
              <a:rPr lang="en-US" dirty="0"/>
              <a:t>Data model</a:t>
            </a:r>
          </a:p>
          <a:p>
            <a:pPr lvl="2" algn="just"/>
            <a:r>
              <a:rPr lang="en-US" dirty="0"/>
              <a:t>List of Items</a:t>
            </a:r>
          </a:p>
          <a:p>
            <a:pPr lvl="1" algn="just"/>
            <a:r>
              <a:rPr lang="en-US" dirty="0"/>
              <a:t>Define </a:t>
            </a:r>
            <a:r>
              <a:rPr lang="en-US" dirty="0" err="1"/>
              <a:t>cardview</a:t>
            </a:r>
            <a:r>
              <a:rPr lang="en-US" dirty="0"/>
              <a:t> layout</a:t>
            </a:r>
          </a:p>
          <a:p>
            <a:pPr lvl="2" algn="just"/>
            <a:r>
              <a:rPr lang="en-US" dirty="0"/>
              <a:t>Layout of android.support.v7.widget.CardView</a:t>
            </a:r>
          </a:p>
          <a:p>
            <a:pPr lvl="2" algn="just"/>
            <a:r>
              <a:rPr lang="en-US" dirty="0" err="1"/>
              <a:t>xmlns:card_view</a:t>
            </a:r>
            <a:r>
              <a:rPr lang="en-US" dirty="0"/>
              <a:t>=</a:t>
            </a:r>
            <a:r>
              <a:rPr lang="en-US" dirty="0">
                <a:hlinkClick r:id="rId2"/>
              </a:rPr>
              <a:t>http://schemas.android.com/apk/res-auto</a:t>
            </a:r>
            <a:r>
              <a:rPr lang="en-US" dirty="0"/>
              <a:t> to use the more defined attributes of the </a:t>
            </a:r>
            <a:r>
              <a:rPr lang="en-US" dirty="0" err="1"/>
              <a:t>CardView</a:t>
            </a:r>
            <a:endParaRPr lang="en-US" dirty="0"/>
          </a:p>
          <a:p>
            <a:pPr lvl="2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7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Recycler View and Card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34A25D1-3AB4-3143-B6AC-086ED517E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7331"/>
            <a:ext cx="7886699" cy="44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9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VÀ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26635"/>
            <a:ext cx="8035290" cy="4606097"/>
          </a:xfrm>
        </p:spPr>
        <p:txBody>
          <a:bodyPr>
            <a:normAutofit/>
          </a:bodyPr>
          <a:lstStyle/>
          <a:p>
            <a:r>
              <a:rPr lang="en-US" dirty="0"/>
              <a:t> Customization of the Action bar</a:t>
            </a:r>
          </a:p>
          <a:p>
            <a:pPr lvl="1"/>
            <a:r>
              <a:rPr lang="en-US" dirty="0"/>
              <a:t>Define the Gradient color by </a:t>
            </a:r>
            <a:r>
              <a:rPr lang="en-US" dirty="0" err="1"/>
              <a:t>actionbarbackground.xml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457200" lvl="1" indent="0">
              <a:lnSpc>
                <a:spcPct val="100000"/>
              </a:lnSpc>
              <a:buNone/>
            </a:pPr>
            <a:endParaRPr lang="en-US" dirty="0"/>
          </a:p>
          <a:p>
            <a:pPr lvl="1"/>
            <a:r>
              <a:rPr lang="en-US" dirty="0"/>
              <a:t>Define a new style for the Action bar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EF552A5-C8F1-AF4F-9F44-1EB2492E2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56" y="2151101"/>
            <a:ext cx="6184900" cy="2420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E323ABA-7EDD-0040-970E-CD9AF0B5C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93" y="4999617"/>
            <a:ext cx="6144012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47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Recycler View and Card 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7966710" cy="458469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Create a </a:t>
            </a:r>
            <a:r>
              <a:rPr lang="en-US" dirty="0" err="1"/>
              <a:t>RecyclerView</a:t>
            </a:r>
            <a:r>
              <a:rPr lang="en-US" dirty="0"/>
              <a:t> in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21B3756-218C-7D44-9F21-91338D84E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55" y="2023110"/>
            <a:ext cx="7454900" cy="39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61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ED15C5-9648-D542-AB13-9A8FC248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</a:t>
            </a:r>
          </a:p>
        </p:txBody>
      </p:sp>
    </p:spTree>
    <p:extLst>
      <p:ext uri="{BB962C8B-B14F-4D97-AF65-F5344CB8AC3E}">
        <p14:creationId xmlns:p14="http://schemas.microsoft.com/office/powerpoint/2010/main" val="2822742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772AB1-DE2D-2841-8618-EEFCA1BD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FA4DD22-16F5-DD43-8931-596A06FEBD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Tieu Kim </a:t>
            </a:r>
            <a:r>
              <a:rPr lang="en-US" dirty="0" err="1"/>
              <a:t>Cuong</a:t>
            </a:r>
            <a:endParaRPr lang="en-US" dirty="0"/>
          </a:p>
          <a:p>
            <a:pPr lvl="1"/>
            <a:r>
              <a:rPr lang="en-US" dirty="0"/>
              <a:t>Department of Information Technology</a:t>
            </a:r>
          </a:p>
          <a:p>
            <a:pPr lvl="1"/>
            <a:r>
              <a:rPr lang="en-US" dirty="0" err="1"/>
              <a:t>cuongtk@tdc.edu.vn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87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VÀ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93541"/>
            <a:ext cx="8035290" cy="4606097"/>
          </a:xfrm>
        </p:spPr>
        <p:txBody>
          <a:bodyPr>
            <a:normAutofit/>
          </a:bodyPr>
          <a:lstStyle/>
          <a:p>
            <a:r>
              <a:rPr lang="en-US" dirty="0"/>
              <a:t> Define Styles for our layout attributes</a:t>
            </a:r>
          </a:p>
          <a:p>
            <a:pPr lvl="1"/>
            <a:r>
              <a:rPr lang="en-US" dirty="0"/>
              <a:t>Style for each button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Style for sub </a:t>
            </a:r>
            <a:r>
              <a:rPr lang="en-US" dirty="0" err="1"/>
              <a:t>groupview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CC71D4C-4095-E44A-8E91-54106BD97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303193"/>
            <a:ext cx="6172200" cy="209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CC2C3D2-D398-F844-980F-DAB52C210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572" y="4968013"/>
            <a:ext cx="54864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4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VÀ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1598"/>
            <a:ext cx="8035290" cy="46277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Turning a style into a theme </a:t>
            </a:r>
          </a:p>
          <a:p>
            <a:pPr lvl="1"/>
            <a:r>
              <a:rPr lang="en-US" dirty="0"/>
              <a:t>Theme is applied to application or activity by using the </a:t>
            </a:r>
            <a:r>
              <a:rPr lang="en-US" dirty="0" err="1"/>
              <a:t>android:theme</a:t>
            </a:r>
            <a:r>
              <a:rPr lang="en-US" dirty="0"/>
              <a:t> attribute in the </a:t>
            </a:r>
            <a:r>
              <a:rPr lang="en-US" dirty="0" err="1"/>
              <a:t>AndroidManifest.xml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 a new theme based on the auto-generated </a:t>
            </a:r>
            <a:r>
              <a:rPr lang="en-US" dirty="0" err="1"/>
              <a:t>AppTheme</a:t>
            </a:r>
            <a:r>
              <a:rPr lang="en-US" dirty="0"/>
              <a:t> and change some styles into it:</a:t>
            </a:r>
          </a:p>
          <a:p>
            <a:pPr lvl="2"/>
            <a:r>
              <a:rPr lang="en-US" dirty="0"/>
              <a:t>Create new style based on the </a:t>
            </a:r>
            <a:r>
              <a:rPr lang="en-US" dirty="0" err="1"/>
              <a:t>AppTheme</a:t>
            </a:r>
            <a:r>
              <a:rPr lang="en-US" dirty="0"/>
              <a:t> theme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Apply the new theme to activity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Apply themes with android versions different (V11, V21…)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2C0FB3D-E626-6145-93BB-8E1CA9792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362" y="3652177"/>
            <a:ext cx="6397238" cy="808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9363E77-BF6E-B644-9DAC-7DACBD5AB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362" y="4821037"/>
            <a:ext cx="6384538" cy="6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3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VÀ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0877"/>
            <a:ext cx="8035290" cy="4627755"/>
          </a:xfrm>
        </p:spPr>
        <p:txBody>
          <a:bodyPr>
            <a:normAutofit/>
          </a:bodyPr>
          <a:lstStyle/>
          <a:p>
            <a:r>
              <a:rPr lang="en-US" dirty="0"/>
              <a:t> Turning a style into a theme (continues)</a:t>
            </a:r>
          </a:p>
          <a:p>
            <a:pPr lvl="1"/>
            <a:r>
              <a:rPr lang="en-US" dirty="0"/>
              <a:t>Create a new theme based on the auto-generated </a:t>
            </a:r>
            <a:r>
              <a:rPr lang="en-US" dirty="0" err="1"/>
              <a:t>AppTheme</a:t>
            </a:r>
            <a:r>
              <a:rPr lang="en-US" dirty="0"/>
              <a:t> and change some styles into it:</a:t>
            </a:r>
          </a:p>
          <a:p>
            <a:pPr lvl="2"/>
            <a:r>
              <a:rPr lang="en-US" dirty="0"/>
              <a:t>Change themes to adapt to the screen resolutions</a:t>
            </a:r>
          </a:p>
          <a:p>
            <a:pPr lvl="2"/>
            <a:r>
              <a:rPr lang="en-US" dirty="0"/>
              <a:t>Show and Hide the Action bar</a:t>
            </a:r>
          </a:p>
          <a:p>
            <a:pPr lvl="3"/>
            <a:r>
              <a:rPr lang="en-US" dirty="0"/>
              <a:t>By code</a:t>
            </a:r>
          </a:p>
          <a:p>
            <a:pPr lvl="3"/>
            <a:r>
              <a:rPr lang="en-US" dirty="0"/>
              <a:t>By customizing theme</a:t>
            </a:r>
          </a:p>
          <a:p>
            <a:pPr lvl="2"/>
            <a:r>
              <a:rPr lang="en-US" dirty="0"/>
              <a:t>Show and hide the status bar, Change status bar color…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9130EFE-73F8-5745-A2B9-C00841404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672" y="4395884"/>
            <a:ext cx="6474677" cy="189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06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8035290" cy="4585188"/>
          </a:xfrm>
        </p:spPr>
        <p:txBody>
          <a:bodyPr>
            <a:normAutofit/>
          </a:bodyPr>
          <a:lstStyle/>
          <a:p>
            <a:r>
              <a:rPr lang="en-US" dirty="0"/>
              <a:t> Widget</a:t>
            </a:r>
          </a:p>
          <a:p>
            <a:pPr lvl="1"/>
            <a:r>
              <a:rPr lang="en-US" dirty="0"/>
              <a:t>Not an app widget (e.g. weather application)</a:t>
            </a:r>
          </a:p>
          <a:p>
            <a:pPr lvl="1"/>
            <a:r>
              <a:rPr lang="en-US" dirty="0"/>
              <a:t>Generally refers to specialized Views placed in the layout files, such as a Button, </a:t>
            </a:r>
            <a:r>
              <a:rPr lang="en-US" dirty="0" err="1"/>
              <a:t>TextView</a:t>
            </a:r>
            <a:r>
              <a:rPr lang="en-US" dirty="0"/>
              <a:t>, </a:t>
            </a:r>
            <a:r>
              <a:rPr lang="en-US" dirty="0" err="1"/>
              <a:t>CheckBox</a:t>
            </a:r>
            <a:r>
              <a:rPr lang="en-US" dirty="0"/>
              <a:t>, and so on</a:t>
            </a:r>
          </a:p>
          <a:p>
            <a:r>
              <a:rPr lang="en-US" dirty="0"/>
              <a:t> It is possible to create custom views by</a:t>
            </a:r>
          </a:p>
          <a:p>
            <a:pPr lvl="1"/>
            <a:r>
              <a:rPr lang="en-US" dirty="0"/>
              <a:t>Compound views - combining views</a:t>
            </a:r>
          </a:p>
          <a:p>
            <a:pPr lvl="1"/>
            <a:r>
              <a:rPr lang="en-US" dirty="0"/>
              <a:t>Custom views - creating your own views</a:t>
            </a:r>
          </a:p>
          <a:p>
            <a:pPr lvl="2"/>
            <a:r>
              <a:rPr lang="en-US" dirty="0"/>
              <a:t>by extending an existing view, e.g. Button</a:t>
            </a:r>
          </a:p>
          <a:p>
            <a:pPr lvl="2"/>
            <a:r>
              <a:rPr lang="en-US" dirty="0"/>
              <a:t>by extending the View class</a:t>
            </a:r>
          </a:p>
        </p:txBody>
      </p:sp>
    </p:spTree>
    <p:extLst>
      <p:ext uri="{BB962C8B-B14F-4D97-AF65-F5344CB8AC3E}">
        <p14:creationId xmlns:p14="http://schemas.microsoft.com/office/powerpoint/2010/main" val="487518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5160562" cy="458518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 Music player Control</a:t>
            </a:r>
          </a:p>
          <a:p>
            <a:pPr lvl="1" algn="just"/>
            <a:r>
              <a:rPr lang="en-US" dirty="0"/>
              <a:t>New control to play music</a:t>
            </a:r>
          </a:p>
          <a:p>
            <a:pPr lvl="1" algn="just"/>
            <a:r>
              <a:rPr lang="en-US" dirty="0"/>
              <a:t>Compound from 4 </a:t>
            </a:r>
            <a:r>
              <a:rPr lang="en-US" dirty="0" err="1"/>
              <a:t>ImageView</a:t>
            </a:r>
            <a:endParaRPr lang="en-US" dirty="0"/>
          </a:p>
          <a:p>
            <a:pPr lvl="1" algn="just"/>
            <a:r>
              <a:rPr lang="en-US" dirty="0"/>
              <a:t>Auto-resize to fit parent’s view</a:t>
            </a:r>
          </a:p>
          <a:p>
            <a:pPr lvl="1" algn="just"/>
            <a:r>
              <a:rPr lang="en-US" dirty="0"/>
              <a:t>Be able to embed to layout xml file like other controls</a:t>
            </a:r>
          </a:p>
          <a:p>
            <a:pPr lvl="1" algn="just"/>
            <a:r>
              <a:rPr lang="en-US" dirty="0"/>
              <a:t>Can be independent of other controls of a program:</a:t>
            </a:r>
          </a:p>
          <a:p>
            <a:pPr lvl="2" algn="just"/>
            <a:r>
              <a:rPr lang="en-US" dirty="0"/>
              <a:t>Functions of the control is designed in interface that allow activities can define their own behaviors with the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D2D2FB9-70C3-854D-A371-419EDC5DB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212" y="1409701"/>
            <a:ext cx="2726138" cy="448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17707"/>
      </p:ext>
    </p:extLst>
  </p:cSld>
  <p:clrMapOvr>
    <a:masterClrMapping/>
  </p:clrMapOvr>
</p:sld>
</file>

<file path=ppt/theme/theme1.xml><?xml version="1.0" encoding="utf-8"?>
<a:theme xmlns:a="http://schemas.openxmlformats.org/drawingml/2006/main" name="Cuong 2017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Cuong 2017-1</Template>
  <TotalTime>34796</TotalTime>
  <Words>1670</Words>
  <Application>Microsoft Office PowerPoint</Application>
  <PresentationFormat>On-screen Show (4:3)</PresentationFormat>
  <Paragraphs>292</Paragraphs>
  <Slides>42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Cuong 2017</vt:lpstr>
      <vt:lpstr>THIẾT KẾ GIAO DIỆN NÂNG CAO TRONG ANDROID</vt:lpstr>
      <vt:lpstr>THEME VÀ STYLE</vt:lpstr>
      <vt:lpstr>THEME VÀ STYLE</vt:lpstr>
      <vt:lpstr>THEME VÀ STYLE</vt:lpstr>
      <vt:lpstr>THEME VÀ STYLE</vt:lpstr>
      <vt:lpstr>THEME VÀ STYLE</vt:lpstr>
      <vt:lpstr>THEME VÀ STYLE</vt:lpstr>
      <vt:lpstr>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Recycler View and Card View</vt:lpstr>
      <vt:lpstr>Recycler View and Card View</vt:lpstr>
      <vt:lpstr>Recycler View and Card View</vt:lpstr>
      <vt:lpstr>Recycler View and Card View</vt:lpstr>
      <vt:lpstr>Recycler View and Card View</vt:lpstr>
      <vt:lpstr>Recycler View and Card View</vt:lpstr>
      <vt:lpstr>Recycler View and Card View</vt:lpstr>
      <vt:lpstr>Recycler View and Card View</vt:lpstr>
      <vt:lpstr>Recycler View and Card View</vt:lpstr>
      <vt:lpstr>Recycler View and Card View</vt:lpstr>
      <vt:lpstr>Recycler View and Card View</vt:lpstr>
      <vt:lpstr>QUESTIONS AND ANSWER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Cương Tiêu Kim</dc:creator>
  <cp:lastModifiedBy>IT</cp:lastModifiedBy>
  <cp:revision>114</cp:revision>
  <dcterms:created xsi:type="dcterms:W3CDTF">2017-12-28T08:34:58Z</dcterms:created>
  <dcterms:modified xsi:type="dcterms:W3CDTF">2018-03-07T00:26:20Z</dcterms:modified>
</cp:coreProperties>
</file>